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395" r:id="rId2"/>
    <p:sldId id="362" r:id="rId3"/>
    <p:sldId id="364" r:id="rId4"/>
    <p:sldId id="396" r:id="rId5"/>
    <p:sldId id="399" r:id="rId6"/>
    <p:sldId id="398" r:id="rId7"/>
    <p:sldId id="365" r:id="rId8"/>
    <p:sldId id="366" r:id="rId9"/>
    <p:sldId id="363" r:id="rId10"/>
    <p:sldId id="397" r:id="rId11"/>
    <p:sldId id="415" r:id="rId12"/>
    <p:sldId id="316" r:id="rId13"/>
    <p:sldId id="308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49" r:id="rId23"/>
    <p:sldId id="350" r:id="rId24"/>
    <p:sldId id="347" r:id="rId25"/>
    <p:sldId id="370" r:id="rId26"/>
    <p:sldId id="351" r:id="rId27"/>
    <p:sldId id="352" r:id="rId28"/>
    <p:sldId id="409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07" r:id="rId38"/>
    <p:sldId id="369" r:id="rId39"/>
    <p:sldId id="407" r:id="rId40"/>
    <p:sldId id="372" r:id="rId41"/>
    <p:sldId id="374" r:id="rId42"/>
    <p:sldId id="401" r:id="rId43"/>
    <p:sldId id="375" r:id="rId44"/>
    <p:sldId id="376" r:id="rId45"/>
    <p:sldId id="378" r:id="rId46"/>
    <p:sldId id="379" r:id="rId47"/>
    <p:sldId id="377" r:id="rId48"/>
    <p:sldId id="383" r:id="rId49"/>
    <p:sldId id="380" r:id="rId50"/>
    <p:sldId id="393" r:id="rId51"/>
    <p:sldId id="381" r:id="rId52"/>
    <p:sldId id="391" r:id="rId53"/>
    <p:sldId id="382" r:id="rId54"/>
    <p:sldId id="384" r:id="rId55"/>
    <p:sldId id="400" r:id="rId56"/>
    <p:sldId id="394" r:id="rId57"/>
    <p:sldId id="402" r:id="rId58"/>
    <p:sldId id="385" r:id="rId59"/>
    <p:sldId id="404" r:id="rId60"/>
    <p:sldId id="403" r:id="rId61"/>
    <p:sldId id="390" r:id="rId62"/>
    <p:sldId id="406" r:id="rId63"/>
    <p:sldId id="417" r:id="rId64"/>
    <p:sldId id="386" r:id="rId65"/>
    <p:sldId id="387" r:id="rId66"/>
    <p:sldId id="388" r:id="rId67"/>
    <p:sldId id="389" r:id="rId68"/>
    <p:sldId id="405" r:id="rId69"/>
    <p:sldId id="39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F2DE8-BD97-4992-A9B9-60FC6266389B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EDBE-6D7D-4FBE-800E-66FFD4AE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60266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Handout: “Flush Toilets and the invention of the 19</a:t>
            </a:r>
            <a:r>
              <a:rPr lang="en-US" baseline="30000" dirty="0"/>
              <a:t>th</a:t>
            </a:r>
            <a:r>
              <a:rPr lang="en-US" dirty="0"/>
              <a:t> century bathroom”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20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E. Rosenberg,</a:t>
            </a:r>
            <a:r>
              <a:rPr lang="en-US" baseline="0" dirty="0"/>
              <a:t> </a:t>
            </a:r>
            <a:r>
              <a:rPr lang="en-US" i="1" baseline="0" dirty="0"/>
              <a:t>The Cholera Years: The United States in 1832, 1849, and 1866. </a:t>
            </a:r>
            <a:r>
              <a:rPr lang="en-US" i="0" baseline="0" dirty="0"/>
              <a:t> The University of Chicago, 1962.</a:t>
            </a:r>
          </a:p>
          <a:p>
            <a:r>
              <a:rPr lang="en-US" i="0" baseline="0" dirty="0"/>
              <a:t>John </a:t>
            </a:r>
            <a:r>
              <a:rPr lang="en-US" i="0" baseline="0" dirty="0" err="1"/>
              <a:t>Aberth</a:t>
            </a:r>
            <a:r>
              <a:rPr lang="en-US" i="0" baseline="0" dirty="0"/>
              <a:t>, </a:t>
            </a:r>
            <a:r>
              <a:rPr lang="en-US" i="1" baseline="0" dirty="0"/>
              <a:t>Plagues in World History</a:t>
            </a:r>
            <a:r>
              <a:rPr lang="en-US" i="0" baseline="0" dirty="0"/>
              <a:t>.</a:t>
            </a:r>
          </a:p>
          <a:p>
            <a:r>
              <a:rPr lang="en-US" i="0" baseline="0" dirty="0"/>
              <a:t>Christopher Hamlin, </a:t>
            </a:r>
            <a:r>
              <a:rPr lang="en-US" i="1" baseline="0" dirty="0"/>
              <a:t>Cholera: The Biography</a:t>
            </a:r>
            <a:r>
              <a:rPr lang="en-US" i="0" baseline="0" dirty="0"/>
              <a:t>.</a:t>
            </a:r>
          </a:p>
          <a:p>
            <a:r>
              <a:rPr lang="en-US" i="0" baseline="0" dirty="0"/>
              <a:t>http://www.nlm.nih.gov/exhibition/cholera/images.html</a:t>
            </a:r>
          </a:p>
          <a:p>
            <a:endParaRPr lang="en-US" i="0" baseline="0" dirty="0"/>
          </a:p>
          <a:p>
            <a:endParaRPr lang="en-US" i="0" baseline="0" dirty="0"/>
          </a:p>
          <a:p>
            <a:r>
              <a:rPr lang="en-US" i="0" baseline="0" dirty="0"/>
              <a:t>(note: this lecture is still being revised)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75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</a:t>
            </a:r>
            <a:r>
              <a:rPr lang="en-US" baseline="0" dirty="0"/>
              <a:t> Rosenberg.  </a:t>
            </a:r>
            <a:r>
              <a:rPr lang="en-US" i="1" baseline="0" dirty="0"/>
              <a:t>The Cholera Years: 1832, 1849, and 1866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65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538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Johnson, </a:t>
            </a:r>
            <a:r>
              <a:rPr lang="en-US" i="1" dirty="0"/>
              <a:t>The Ghost</a:t>
            </a:r>
            <a:r>
              <a:rPr lang="en-US" i="1" baseline="0" dirty="0"/>
              <a:t> Map: The Story of London’s Most Terrifying Epidemic – and How it Changed Science, Cities, and the Modern World</a:t>
            </a:r>
            <a:r>
              <a:rPr lang="en-US" baseline="0" dirty="0"/>
              <a:t>.  </a:t>
            </a:r>
          </a:p>
          <a:p>
            <a:r>
              <a:rPr lang="en-US" dirty="0"/>
              <a:t>http://www.theghostmap.com/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05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4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Sewage must be carried away from the cities –</a:t>
            </a:r>
            <a:r>
              <a:rPr lang="en-US" baseline="0" dirty="0"/>
              <a:t> mostly dumped into rivers.  Not until germ theory accepted will sewage treatment make sense.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</a:t>
            </a:r>
            <a:r>
              <a:rPr lang="en-US" baseline="0" dirty="0"/>
              <a:t> of paradigm is calories in/calories out model of weight loss vs. hormonal (carbs </a:t>
            </a:r>
            <a:r>
              <a:rPr lang="en-US" baseline="0"/>
              <a:t>and insulin).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39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310135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shafts filled up with waste; made problem worse not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52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11200"/>
            <a:ext cx="4673600" cy="3505200"/>
          </a:xfrm>
          <a:ln cap="flat"/>
        </p:spPr>
      </p:sp>
    </p:spTree>
    <p:extLst>
      <p:ext uri="{BB962C8B-B14F-4D97-AF65-F5344CB8AC3E}">
        <p14:creationId xmlns:p14="http://schemas.microsoft.com/office/powerpoint/2010/main" val="24487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http://www.youtube.com/watch?v=56BhjFDjGCE</a:t>
            </a:r>
          </a:p>
          <a:p>
            <a:r>
              <a:rPr lang="en-US" dirty="0" err="1"/>
              <a:t>Dropbox</a:t>
            </a:r>
            <a:r>
              <a:rPr lang="en-US" dirty="0"/>
              <a:t>/video</a:t>
            </a:r>
          </a:p>
          <a:p>
            <a:r>
              <a:rPr lang="en-US" dirty="0"/>
              <a:t>Poop is dangerous.</a:t>
            </a:r>
            <a:r>
              <a:rPr lang="en-US" baseline="0" dirty="0"/>
              <a:t>  Handout: “Why Have World Toilet Day”/”Sanitation rated greatest medical achievement”  -- in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0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(Note: This lecture</a:t>
            </a:r>
            <a:r>
              <a:rPr lang="en-US" baseline="0" dirty="0"/>
              <a:t> is still being revised and subject to change)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7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to self: This section looks longer than it is; only takes about 40 minutes without questions.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65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Ogle, Maureen.  </a:t>
            </a:r>
            <a:r>
              <a:rPr lang="en-US" i="1" dirty="0"/>
              <a:t>All</a:t>
            </a:r>
            <a:r>
              <a:rPr lang="en-US" i="1" baseline="0" dirty="0"/>
              <a:t> the Modern Conveniences: American Household Plumbing, 1840-1890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55988-A6E5-46C8-ADEE-CCF45FAB3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1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2A6ADA-D142-490E-8835-FDCF6FB410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05362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8D1BE-EB96-404C-A054-3D2D67DD18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51813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99EF55-4014-47D7-B838-5715DFB365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5249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3C8EB-4E73-4950-A861-2B0BD83A9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4162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1326C-CD75-44D1-96F1-E840F8FB7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035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7A863C-9A08-4F11-9E1F-7E4E272E5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6408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CE163-DFA2-4107-B85B-26AB487404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4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5A259-9EB4-4BAB-8697-0C8AA0DD75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1302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579F2-1F0D-46D4-A99F-02B5758117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544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3E1039-B7C2-45CD-9647-5B3D95F74F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75509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952CA1-4A65-4BD1-B25E-818C39445B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46684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AC2D13-23FD-4702-A9E4-C928DFF3DC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53290768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pPr>
              <a:defRPr/>
            </a:pPr>
            <a:fld id="{8CB867FE-DBD8-4F88-93B6-BA29A0ECA9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24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F04D6B88-C15D-4509-AB47-FC9D39DF3C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0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://www.youtube.com/v/56BhjFDjGCE?version=3&amp;hl=en_US&amp;rel=0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jCXISU4pM4?rel=0" TargetMode="Externa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Tenements and the Problems of Overcrowding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2455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Filth of the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Urban sanitation was little more than water and a broom – if that!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cities were literally stinking, filthy places</a:t>
            </a:r>
          </a:p>
          <a:p>
            <a:r>
              <a:rPr lang="en-US" dirty="0"/>
              <a:t>Chamber pots dumped in streets; cesspits overflowed</a:t>
            </a:r>
          </a:p>
          <a:p>
            <a:r>
              <a:rPr lang="en-US" dirty="0"/>
              <a:t>1000s of pigs roamed the streets</a:t>
            </a:r>
          </a:p>
          <a:p>
            <a:r>
              <a:rPr lang="en-US" dirty="0"/>
              <a:t>People did not bathe regularly</a:t>
            </a:r>
          </a:p>
          <a:p>
            <a:r>
              <a:rPr lang="en-US" dirty="0"/>
              <a:t>Houses adjoined stables, factories, etc.</a:t>
            </a:r>
          </a:p>
          <a:p>
            <a:r>
              <a:rPr lang="en-US" dirty="0"/>
              <a:t>Even rural areas had manure piles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47472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Miasma and Disease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doctors believed that disease caused by rotting filth (the miasma: bad air)</a:t>
            </a:r>
          </a:p>
          <a:p>
            <a:r>
              <a:rPr lang="en-US" dirty="0"/>
              <a:t>Still, sanitation was ineffective</a:t>
            </a:r>
          </a:p>
          <a:p>
            <a:pPr lvl="1"/>
            <a:r>
              <a:rPr lang="en-US" dirty="0"/>
              <a:t>Street cleaning was a sinecure; did not perform duties</a:t>
            </a:r>
          </a:p>
          <a:p>
            <a:pPr lvl="1"/>
            <a:r>
              <a:rPr lang="en-US" dirty="0"/>
              <a:t>Corruption or incompetence</a:t>
            </a:r>
          </a:p>
          <a:p>
            <a:pPr lvl="1"/>
            <a:r>
              <a:rPr lang="en-US" dirty="0"/>
              <a:t>Filth would be thrown into streets, pile up, or dumped in a river</a:t>
            </a:r>
          </a:p>
          <a:p>
            <a:r>
              <a:rPr lang="en-US" dirty="0"/>
              <a:t>Sanitation in </a:t>
            </a:r>
            <a:r>
              <a:rPr lang="en-US" dirty="0" err="1"/>
              <a:t>Jacksonian</a:t>
            </a:r>
            <a:r>
              <a:rPr lang="en-US" dirty="0"/>
              <a:t> Era – </a:t>
            </a:r>
          </a:p>
          <a:p>
            <a:pPr lvl="1"/>
            <a:r>
              <a:rPr lang="en-US" dirty="0"/>
              <a:t>Plumbing and sewerage was private</a:t>
            </a:r>
          </a:p>
          <a:p>
            <a:pPr lvl="1"/>
            <a:r>
              <a:rPr lang="en-US" dirty="0"/>
              <a:t>Did not want extra taxation or municipal regulation</a:t>
            </a:r>
          </a:p>
          <a:p>
            <a:r>
              <a:rPr lang="en-US" dirty="0"/>
              <a:t>Breeding ground for epidemic disease</a:t>
            </a:r>
          </a:p>
        </p:txBody>
      </p:sp>
    </p:spTree>
    <p:extLst>
      <p:ext uri="{BB962C8B-B14F-4D97-AF65-F5344CB8AC3E}">
        <p14:creationId xmlns:p14="http://schemas.microsoft.com/office/powerpoint/2010/main" val="2746466797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greatest Medical Achievement since 1840</a:t>
            </a:r>
          </a:p>
        </p:txBody>
      </p:sp>
      <p:pic>
        <p:nvPicPr>
          <p:cNvPr id="3" name="56BhjFDjGCE?version=3&amp;hl=en_US&amp;rel=0"/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276600" y="22860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98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Pooping in America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 of Urban Sanitation Reform</a:t>
            </a:r>
          </a:p>
        </p:txBody>
      </p:sp>
    </p:spTree>
    <p:extLst>
      <p:ext uri="{BB962C8B-B14F-4D97-AF65-F5344CB8AC3E}">
        <p14:creationId xmlns:p14="http://schemas.microsoft.com/office/powerpoint/2010/main" val="3249499752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Colonial 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Past is a Foreign Country”</a:t>
            </a:r>
          </a:p>
          <a:p>
            <a:r>
              <a:rPr lang="en-US" dirty="0"/>
              <a:t>Very little is known about “habits of elimination” in early colonial era</a:t>
            </a:r>
          </a:p>
          <a:p>
            <a:r>
              <a:rPr lang="en-US" dirty="0"/>
              <a:t>Chamber pots not on list of supplies</a:t>
            </a:r>
          </a:p>
          <a:p>
            <a:r>
              <a:rPr lang="en-US" dirty="0"/>
              <a:t>Imported Chamber Pots; most common artifact after mid-17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72783"/>
      </p:ext>
    </p:ext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Chamber Pots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47" y="1774826"/>
            <a:ext cx="6378507" cy="4625975"/>
          </a:xfrm>
        </p:spPr>
      </p:pic>
    </p:spTree>
    <p:extLst>
      <p:ext uri="{BB962C8B-B14F-4D97-AF65-F5344CB8AC3E}">
        <p14:creationId xmlns:p14="http://schemas.microsoft.com/office/powerpoint/2010/main" val="443080815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Chamber Pot Chair/ Close-stool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676401"/>
            <a:ext cx="3469481" cy="46259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0"/>
            <a:ext cx="373238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6465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Hogarth, The Night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11" y="1774826"/>
            <a:ext cx="3854979" cy="4625975"/>
          </a:xfrm>
        </p:spPr>
      </p:pic>
    </p:spTree>
    <p:extLst>
      <p:ext uri="{BB962C8B-B14F-4D97-AF65-F5344CB8AC3E}">
        <p14:creationId xmlns:p14="http://schemas.microsoft.com/office/powerpoint/2010/main" val="838310241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Necessary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Eventually outdoor privy will be constructed</a:t>
            </a:r>
          </a:p>
          <a:p>
            <a:pPr lvl="1"/>
            <a:r>
              <a:rPr lang="en-US" dirty="0"/>
              <a:t>Used by Americans as late as 1950s</a:t>
            </a:r>
          </a:p>
          <a:p>
            <a:r>
              <a:rPr lang="en-US" dirty="0"/>
              <a:t>Placed in back far away</a:t>
            </a:r>
          </a:p>
          <a:p>
            <a:pPr lvl="1"/>
            <a:r>
              <a:rPr lang="en-US" dirty="0"/>
              <a:t>Many did not have pits, but rather pails or drawers were used</a:t>
            </a:r>
          </a:p>
          <a:p>
            <a:pPr lvl="1"/>
            <a:r>
              <a:rPr lang="en-US" dirty="0"/>
              <a:t>Would have to be cleaned and emptied; usually by slaves or servants</a:t>
            </a:r>
          </a:p>
        </p:txBody>
      </p:sp>
    </p:spTree>
    <p:extLst>
      <p:ext uri="{BB962C8B-B14F-4D97-AF65-F5344CB8AC3E}">
        <p14:creationId xmlns:p14="http://schemas.microsoft.com/office/powerpoint/2010/main" val="1700530412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Pail Privy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8" y="2259012"/>
            <a:ext cx="2905125" cy="3657600"/>
          </a:xfrm>
        </p:spPr>
      </p:pic>
    </p:spTree>
    <p:extLst>
      <p:ext uri="{BB962C8B-B14F-4D97-AF65-F5344CB8AC3E}">
        <p14:creationId xmlns:p14="http://schemas.microsoft.com/office/powerpoint/2010/main" val="3324692143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</p:txBody>
      </p:sp>
    </p:spTree>
    <p:extLst>
      <p:ext uri="{BB962C8B-B14F-4D97-AF65-F5344CB8AC3E}">
        <p14:creationId xmlns:p14="http://schemas.microsoft.com/office/powerpoint/2010/main" val="580673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Rochdale</a:t>
            </a:r>
            <a:r>
              <a:rPr lang="en-US" dirty="0"/>
              <a:t> Pail Closet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2320926"/>
            <a:ext cx="3495675" cy="3533775"/>
          </a:xfrm>
        </p:spPr>
      </p:pic>
    </p:spTree>
    <p:extLst>
      <p:ext uri="{BB962C8B-B14F-4D97-AF65-F5344CB8AC3E}">
        <p14:creationId xmlns:p14="http://schemas.microsoft.com/office/powerpoint/2010/main" val="1482290335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Necessary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Placed in back far away</a:t>
            </a:r>
          </a:p>
          <a:p>
            <a:r>
              <a:rPr lang="en-US" dirty="0"/>
              <a:t>Privy vaults lined with stone or brick</a:t>
            </a:r>
          </a:p>
          <a:p>
            <a:pPr lvl="1"/>
            <a:r>
              <a:rPr lang="en-US" dirty="0"/>
              <a:t>Leech into surrounding soil; </a:t>
            </a:r>
          </a:p>
          <a:p>
            <a:pPr lvl="1"/>
            <a:r>
              <a:rPr lang="en-US" dirty="0"/>
              <a:t>In cities, privies are close to water supply; often enter water wells</a:t>
            </a:r>
          </a:p>
          <a:p>
            <a:r>
              <a:rPr lang="en-US" dirty="0"/>
              <a:t>Where land was plentiful privies would be filled in and moved</a:t>
            </a:r>
          </a:p>
          <a:p>
            <a:r>
              <a:rPr lang="en-US" dirty="0"/>
              <a:t>Wealthy would construct nice, permanent buildings </a:t>
            </a:r>
          </a:p>
        </p:txBody>
      </p:sp>
    </p:spTree>
    <p:extLst>
      <p:ext uri="{BB962C8B-B14F-4D97-AF65-F5344CB8AC3E}">
        <p14:creationId xmlns:p14="http://schemas.microsoft.com/office/powerpoint/2010/main" val="711385274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Privy at </a:t>
            </a:r>
            <a:r>
              <a:rPr lang="en-US" dirty="0" err="1"/>
              <a:t>Montecello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04" y="1774826"/>
            <a:ext cx="3086392" cy="4625975"/>
          </a:xfrm>
        </p:spPr>
      </p:pic>
    </p:spTree>
    <p:extLst>
      <p:ext uri="{BB962C8B-B14F-4D97-AF65-F5344CB8AC3E}">
        <p14:creationId xmlns:p14="http://schemas.microsoft.com/office/powerpoint/2010/main" val="1685591672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Privy at Mt Vernon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75" y="1774826"/>
            <a:ext cx="3471651" cy="4625975"/>
          </a:xfrm>
        </p:spPr>
      </p:pic>
    </p:spTree>
    <p:extLst>
      <p:ext uri="{BB962C8B-B14F-4D97-AF65-F5344CB8AC3E}">
        <p14:creationId xmlns:p14="http://schemas.microsoft.com/office/powerpoint/2010/main" val="1485858963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Privacy?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5029201" cy="4625609"/>
          </a:xfrm>
        </p:spPr>
        <p:txBody>
          <a:bodyPr/>
          <a:lstStyle/>
          <a:p>
            <a:r>
              <a:rPr lang="en-US" dirty="0"/>
              <a:t>Expectations of privacy very different from today</a:t>
            </a:r>
          </a:p>
          <a:p>
            <a:r>
              <a:rPr lang="en-US" dirty="0"/>
              <a:t>Little qualms about performing bodily functions in public</a:t>
            </a:r>
          </a:p>
          <a:p>
            <a:r>
              <a:rPr lang="en-US" i="1" dirty="0"/>
              <a:t>The Civilizing Process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by Norbert Elias.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3581400"/>
            <a:ext cx="1765923" cy="249936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6705600" y="326571"/>
            <a:ext cx="3962400" cy="272142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Corbel"/>
              </a:rPr>
              <a:t>“It is impolite to greet  someone who is urinating or defecating.”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Corbel"/>
              </a:rPr>
              <a:t>Erasmus of Rotterdam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prstClr val="white"/>
                </a:solidFill>
                <a:latin typeface="Corbel"/>
              </a:rPr>
              <a:t>On Civility of Boys, 1530</a:t>
            </a:r>
          </a:p>
        </p:txBody>
      </p:sp>
    </p:spTree>
    <p:extLst>
      <p:ext uri="{BB962C8B-B14F-4D97-AF65-F5344CB8AC3E}">
        <p14:creationId xmlns:p14="http://schemas.microsoft.com/office/powerpoint/2010/main" val="2172329723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Privacy?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524001"/>
            <a:ext cx="8229600" cy="4625609"/>
          </a:xfrm>
        </p:spPr>
        <p:txBody>
          <a:bodyPr/>
          <a:lstStyle/>
          <a:p>
            <a:r>
              <a:rPr lang="en-US" dirty="0"/>
              <a:t>Little qualms about performing bodily functions in public</a:t>
            </a:r>
          </a:p>
          <a:p>
            <a:r>
              <a:rPr lang="en-US" dirty="0"/>
              <a:t>Chamber pots placed in full view, bedroom and dining rooms; never given its own room</a:t>
            </a:r>
          </a:p>
          <a:p>
            <a:r>
              <a:rPr lang="en-US" dirty="0"/>
              <a:t>Multi-seat privies not uncommon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068490"/>
            <a:ext cx="5924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0659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Three-seat Privy at Mt Vernon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17" y="1774826"/>
            <a:ext cx="6167966" cy="4625975"/>
          </a:xfrm>
        </p:spPr>
      </p:pic>
    </p:spTree>
    <p:extLst>
      <p:ext uri="{BB962C8B-B14F-4D97-AF65-F5344CB8AC3E}">
        <p14:creationId xmlns:p14="http://schemas.microsoft.com/office/powerpoint/2010/main" val="4230040227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Five-seat Privy at Colonial Williamsburg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110216"/>
            <a:ext cx="5531535" cy="3680985"/>
          </a:xfrm>
        </p:spPr>
      </p:pic>
    </p:spTree>
    <p:extLst>
      <p:ext uri="{BB962C8B-B14F-4D97-AF65-F5344CB8AC3E}">
        <p14:creationId xmlns:p14="http://schemas.microsoft.com/office/powerpoint/2010/main" val="1808203245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Lady’s Room/Men’s </a:t>
            </a:r>
            <a:r>
              <a:rPr lang="en-US" dirty="0" err="1"/>
              <a:t>Rooom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notions of privacy develop at end of 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Bodily functions once viewed as natural and inevitable, Victorians viewed as something to be hidden and ignored</a:t>
            </a:r>
          </a:p>
          <a:p>
            <a:pPr lvl="1"/>
            <a:r>
              <a:rPr lang="en-US" dirty="0"/>
              <a:t>Furniture to hide chamber pot</a:t>
            </a:r>
          </a:p>
          <a:p>
            <a:pPr lvl="1"/>
            <a:r>
              <a:rPr lang="en-US" dirty="0"/>
              <a:t>Separated by gender (begun in Paris, 1739)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71847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water-closets unknown in Colonial era</a:t>
            </a:r>
          </a:p>
          <a:p>
            <a:r>
              <a:rPr lang="en-US" dirty="0"/>
              <a:t>Appear in Philadelphia by late 18</a:t>
            </a:r>
            <a:r>
              <a:rPr lang="en-US" baseline="30000" dirty="0"/>
              <a:t>th</a:t>
            </a:r>
            <a:r>
              <a:rPr lang="en-US" dirty="0"/>
              <a:t> century;</a:t>
            </a:r>
          </a:p>
          <a:p>
            <a:pPr lvl="1"/>
            <a:r>
              <a:rPr lang="en-US" dirty="0"/>
              <a:t>did not catch on – smelly, noisy, difficult to clean</a:t>
            </a:r>
          </a:p>
          <a:p>
            <a:r>
              <a:rPr lang="en-US" dirty="0"/>
              <a:t>Water-closets and plumbing increasingly common by mid-19</a:t>
            </a:r>
            <a:r>
              <a:rPr lang="en-US" baseline="30000" dirty="0"/>
              <a:t>th</a:t>
            </a:r>
            <a:r>
              <a:rPr lang="en-US" dirty="0"/>
              <a:t> century in  middle and upper-class homes</a:t>
            </a:r>
          </a:p>
        </p:txBody>
      </p:sp>
    </p:spTree>
    <p:extLst>
      <p:ext uri="{BB962C8B-B14F-4D97-AF65-F5344CB8AC3E}">
        <p14:creationId xmlns:p14="http://schemas.microsoft.com/office/powerpoint/2010/main" val="1081032406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Growth, Chicago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76400"/>
          <a:ext cx="82296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%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4,470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570.3%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112,172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274.4%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298,977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503,185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1,099,850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118.6%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en-US" sz="2400" dirty="0"/>
                        <a:t>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1,698,575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414488"/>
      </p:ext>
    </p:extLst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Water Closets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94" y="2847816"/>
            <a:ext cx="2743200" cy="315468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Hopper Closet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30" y="2449514"/>
            <a:ext cx="2352367" cy="3951287"/>
          </a:xfrm>
        </p:spPr>
      </p:pic>
    </p:spTree>
    <p:extLst>
      <p:ext uri="{BB962C8B-B14F-4D97-AF65-F5344CB8AC3E}">
        <p14:creationId xmlns:p14="http://schemas.microsoft.com/office/powerpoint/2010/main" val="701979796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 Water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006601"/>
            <a:ext cx="4762500" cy="4162425"/>
          </a:xfrm>
        </p:spPr>
      </p:pic>
    </p:spTree>
    <p:extLst>
      <p:ext uri="{BB962C8B-B14F-4D97-AF65-F5344CB8AC3E}">
        <p14:creationId xmlns:p14="http://schemas.microsoft.com/office/powerpoint/2010/main" val="827478367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plumbing associated with class, not hygiene</a:t>
            </a:r>
          </a:p>
          <a:p>
            <a:r>
              <a:rPr lang="en-US" dirty="0"/>
              <a:t>Convenience was watchword of the day</a:t>
            </a:r>
          </a:p>
          <a:p>
            <a:pPr lvl="1"/>
            <a:r>
              <a:rPr lang="en-US" dirty="0"/>
              <a:t>Connection between hygiene and disease not understood</a:t>
            </a:r>
          </a:p>
        </p:txBody>
      </p:sp>
    </p:spTree>
    <p:extLst>
      <p:ext uri="{BB962C8B-B14F-4D97-AF65-F5344CB8AC3E}">
        <p14:creationId xmlns:p14="http://schemas.microsoft.com/office/powerpoint/2010/main" val="3071614376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waterworks increase between 1840 and 1870</a:t>
            </a:r>
          </a:p>
          <a:p>
            <a:pPr lvl="1"/>
            <a:r>
              <a:rPr lang="en-US" dirty="0"/>
              <a:t>Not intended for domestic consumption</a:t>
            </a:r>
          </a:p>
        </p:txBody>
      </p:sp>
    </p:spTree>
    <p:extLst>
      <p:ext uri="{BB962C8B-B14F-4D97-AF65-F5344CB8AC3E}">
        <p14:creationId xmlns:p14="http://schemas.microsoft.com/office/powerpoint/2010/main" val="903944837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waterworks increase between 1840 and 1870</a:t>
            </a:r>
          </a:p>
          <a:p>
            <a:r>
              <a:rPr lang="en-US" dirty="0"/>
              <a:t>Use of plumbing without connecting to waterworks</a:t>
            </a:r>
          </a:p>
          <a:p>
            <a:pPr lvl="1"/>
            <a:r>
              <a:rPr lang="en-US" dirty="0"/>
              <a:t>Private wells or rain water collected in cisterns</a:t>
            </a:r>
          </a:p>
        </p:txBody>
      </p:sp>
    </p:spTree>
    <p:extLst>
      <p:ext uri="{BB962C8B-B14F-4D97-AF65-F5344CB8AC3E}">
        <p14:creationId xmlns:p14="http://schemas.microsoft.com/office/powerpoint/2010/main" val="3399885409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Plumbing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44" y="2438400"/>
            <a:ext cx="8079710" cy="3276600"/>
          </a:xfrm>
        </p:spPr>
      </p:pic>
    </p:spTree>
    <p:extLst>
      <p:ext uri="{BB962C8B-B14F-4D97-AF65-F5344CB8AC3E}">
        <p14:creationId xmlns:p14="http://schemas.microsoft.com/office/powerpoint/2010/main" val="191029144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Modern Conveniences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waterworks increase between 1840 and 1870</a:t>
            </a:r>
          </a:p>
          <a:p>
            <a:r>
              <a:rPr lang="en-US" dirty="0"/>
              <a:t>Use of plumbing without connecting to waterworks</a:t>
            </a:r>
          </a:p>
          <a:p>
            <a:r>
              <a:rPr lang="en-US" dirty="0"/>
              <a:t>Waste piped into cesspits located in basement or backyard</a:t>
            </a:r>
          </a:p>
          <a:p>
            <a:r>
              <a:rPr lang="en-US" dirty="0"/>
              <a:t>Problems with 19</a:t>
            </a:r>
            <a:r>
              <a:rPr lang="en-US" baseline="30000" dirty="0"/>
              <a:t>th</a:t>
            </a:r>
            <a:r>
              <a:rPr lang="en-US" dirty="0"/>
              <a:t> century plumbing &amp; increased water usage</a:t>
            </a:r>
          </a:p>
          <a:p>
            <a:pPr lvl="1"/>
            <a:r>
              <a:rPr lang="en-US" dirty="0"/>
              <a:t>cesspits to overflow and flooded into streets</a:t>
            </a:r>
          </a:p>
          <a:p>
            <a:pPr lvl="1"/>
            <a:r>
              <a:rPr lang="en-US" dirty="0"/>
              <a:t>Faulty pipes leaked sewer gas</a:t>
            </a:r>
          </a:p>
        </p:txBody>
      </p:sp>
    </p:spTree>
    <p:extLst>
      <p:ext uri="{BB962C8B-B14F-4D97-AF65-F5344CB8AC3E}">
        <p14:creationId xmlns:p14="http://schemas.microsoft.com/office/powerpoint/2010/main" val="711562841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8822"/>
            <a:ext cx="4419600" cy="60371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609601"/>
            <a:ext cx="3733800" cy="1649119"/>
          </a:xfrm>
        </p:spPr>
        <p:txBody>
          <a:bodyPr>
            <a:normAutofit/>
          </a:bodyPr>
          <a:lstStyle/>
          <a:p>
            <a:r>
              <a:rPr lang="en-US" dirty="0"/>
              <a:t>          The Cholera Years</a:t>
            </a:r>
          </a:p>
        </p:txBody>
      </p:sp>
    </p:spTree>
    <p:extLst>
      <p:ext uri="{BB962C8B-B14F-4D97-AF65-F5344CB8AC3E}">
        <p14:creationId xmlns:p14="http://schemas.microsoft.com/office/powerpoint/2010/main" val="2835966275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808" y="118872"/>
            <a:ext cx="8241792" cy="1636776"/>
          </a:xfrm>
        </p:spPr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James Gilligan , 20 Orange Street</a:t>
            </a:r>
          </a:p>
        </p:txBody>
      </p:sp>
    </p:spTree>
    <p:extLst>
      <p:ext uri="{BB962C8B-B14F-4D97-AF65-F5344CB8AC3E}">
        <p14:creationId xmlns:p14="http://schemas.microsoft.com/office/powerpoint/2010/main" val="3471981327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2971800"/>
            <a:ext cx="2712817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48" y="1600200"/>
            <a:ext cx="6139198" cy="30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6728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  <a:p>
            <a:pPr>
              <a:lnSpc>
                <a:spcPct val="90000"/>
              </a:lnSpc>
            </a:pPr>
            <a:r>
              <a:rPr lang="en-US" dirty="0"/>
              <a:t>Apartments crammed in more people than designed to house; known as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House working class and immigrants</a:t>
            </a:r>
          </a:p>
          <a:p>
            <a:pPr>
              <a:lnSpc>
                <a:spcPct val="90000"/>
              </a:lnSpc>
            </a:pPr>
            <a:r>
              <a:rPr lang="en-US" dirty="0"/>
              <a:t>By 1865, in NY, more than 500,000 people lived in 15,000 crowded unsanitary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James Ware and dumbbell design (Old Law)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First law to attempt to regulate housing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Regulate space between </a:t>
            </a:r>
            <a:r>
              <a:rPr lang="en-US" dirty="0" err="1"/>
              <a:t>apts</a:t>
            </a:r>
            <a:r>
              <a:rPr lang="en-US" dirty="0"/>
              <a:t>, ventilation, fire escapes</a:t>
            </a:r>
          </a:p>
        </p:txBody>
      </p:sp>
    </p:spTree>
    <p:extLst>
      <p:ext uri="{BB962C8B-B14F-4D97-AF65-F5344CB8AC3E}">
        <p14:creationId xmlns:p14="http://schemas.microsoft.com/office/powerpoint/2010/main" val="374240772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Historiography of Cholera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entire 19</a:t>
            </a:r>
            <a:r>
              <a:rPr lang="en-US" baseline="30000" dirty="0"/>
              <a:t>th</a:t>
            </a:r>
            <a:r>
              <a:rPr lang="en-US" dirty="0"/>
              <a:t> century through lens of Cholera</a:t>
            </a:r>
          </a:p>
          <a:p>
            <a:pPr lvl="1"/>
            <a:r>
              <a:rPr lang="en-US" dirty="0"/>
              <a:t>Unintended consequence of urbanization and mass migrations</a:t>
            </a:r>
          </a:p>
          <a:p>
            <a:r>
              <a:rPr lang="en-US" dirty="0"/>
              <a:t>Understand 19</a:t>
            </a:r>
            <a:r>
              <a:rPr lang="en-US" baseline="30000" dirty="0"/>
              <a:t>th</a:t>
            </a:r>
            <a:r>
              <a:rPr lang="en-US" dirty="0"/>
              <a:t> century politics, religion, and medicine by its response to Cholera</a:t>
            </a:r>
          </a:p>
          <a:p>
            <a:r>
              <a:rPr lang="en-US" dirty="0"/>
              <a:t>Gave rise to sanitary reform, public health movement, and foreshadowed progressivism</a:t>
            </a:r>
          </a:p>
          <a:p>
            <a:r>
              <a:rPr lang="en-US" dirty="0"/>
              <a:t>Study social history, medical history, etc. </a:t>
            </a:r>
          </a:p>
        </p:txBody>
      </p:sp>
    </p:spTree>
    <p:extLst>
      <p:ext uri="{BB962C8B-B14F-4D97-AF65-F5344CB8AC3E}">
        <p14:creationId xmlns:p14="http://schemas.microsoft.com/office/powerpoint/2010/main" val="101243777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625609"/>
          </a:xfrm>
        </p:spPr>
        <p:txBody>
          <a:bodyPr/>
          <a:lstStyle/>
          <a:p>
            <a:r>
              <a:rPr lang="en-US" dirty="0"/>
              <a:t>Parallel to Plague of the 14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No evidence of Cholera in West prior to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Unwelcome side effect of imperialism, transportation revolution, and urbanization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4286250"/>
            <a:ext cx="55530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5561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to Plague of the 14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No evidence of Cholera in West prior to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Unwelcome side effect of imperialism, transportation revolution, and urbanization</a:t>
            </a:r>
          </a:p>
          <a:p>
            <a:r>
              <a:rPr lang="en-US" dirty="0"/>
              <a:t>Pandemics of Cholera in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Fearful of Cholera more than any other disease</a:t>
            </a:r>
          </a:p>
        </p:txBody>
      </p:sp>
    </p:spTree>
    <p:extLst>
      <p:ext uri="{BB962C8B-B14F-4D97-AF65-F5344CB8AC3E}">
        <p14:creationId xmlns:p14="http://schemas.microsoft.com/office/powerpoint/2010/main" val="3372291635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Antebellum Cholera Epidemics:</a:t>
            </a:r>
            <a:br>
              <a:rPr lang="en-US" dirty="0"/>
            </a:br>
            <a:r>
              <a:rPr lang="en-US" dirty="0"/>
              <a:t>1832 and 1849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/>
          </a:bodyPr>
          <a:lstStyle/>
          <a:p>
            <a:r>
              <a:rPr lang="en-US" dirty="0"/>
              <a:t>Americans assumed they would be immune</a:t>
            </a:r>
          </a:p>
          <a:p>
            <a:r>
              <a:rPr lang="en-US" dirty="0"/>
              <a:t>Most likely brought by steerage passengers; quarantine was limited and ineffective</a:t>
            </a:r>
          </a:p>
          <a:p>
            <a:r>
              <a:rPr lang="en-US" dirty="0"/>
              <a:t>Middle and upper classes flee the city</a:t>
            </a:r>
          </a:p>
          <a:p>
            <a:r>
              <a:rPr lang="en-US" dirty="0"/>
              <a:t>Disease spreads rapidly; hardest hit were tenements</a:t>
            </a:r>
          </a:p>
          <a:p>
            <a:pPr lvl="1"/>
            <a:r>
              <a:rPr lang="en-US" dirty="0"/>
              <a:t>5,000 in New York and 3,500 (5%) dead in Chicago</a:t>
            </a:r>
          </a:p>
          <a:p>
            <a:pPr lvl="1"/>
            <a:r>
              <a:rPr lang="en-US" dirty="0"/>
              <a:t>Est. 150,000 nationwide</a:t>
            </a:r>
          </a:p>
        </p:txBody>
      </p:sp>
    </p:spTree>
    <p:extLst>
      <p:ext uri="{BB962C8B-B14F-4D97-AF65-F5344CB8AC3E}">
        <p14:creationId xmlns:p14="http://schemas.microsoft.com/office/powerpoint/2010/main" val="3121151330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hospitals</a:t>
            </a:r>
          </a:p>
          <a:p>
            <a:pPr lvl="1"/>
            <a:r>
              <a:rPr lang="en-US" dirty="0"/>
              <a:t>No one would rent property for a cholera hospital</a:t>
            </a:r>
          </a:p>
          <a:p>
            <a:pPr lvl="1"/>
            <a:r>
              <a:rPr lang="en-US" dirty="0"/>
              <a:t>Used public schools instead</a:t>
            </a:r>
          </a:p>
          <a:p>
            <a:pPr lvl="1"/>
            <a:r>
              <a:rPr lang="en-US" dirty="0"/>
              <a:t>Little better than butchers</a:t>
            </a:r>
          </a:p>
          <a:p>
            <a:pPr lvl="1"/>
            <a:r>
              <a:rPr lang="en-US" dirty="0"/>
              <a:t>Distrust of doctors and hospitals</a:t>
            </a:r>
          </a:p>
          <a:p>
            <a:r>
              <a:rPr lang="en-US" dirty="0"/>
              <a:t>Unable to bury bodies fast enough</a:t>
            </a:r>
          </a:p>
          <a:p>
            <a:pPr lvl="1"/>
            <a:r>
              <a:rPr lang="en-US" dirty="0"/>
              <a:t>Dead bodies would lay on ground for days</a:t>
            </a:r>
          </a:p>
          <a:p>
            <a:pPr lvl="1"/>
            <a:r>
              <a:rPr lang="en-US" dirty="0"/>
              <a:t>Buried in shallow potters field</a:t>
            </a:r>
          </a:p>
          <a:p>
            <a:pPr lvl="1"/>
            <a:r>
              <a:rPr lang="en-US" dirty="0"/>
              <a:t>Rats would devour bodies before they even decomposed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</p:txBody>
      </p:sp>
    </p:spTree>
    <p:extLst>
      <p:ext uri="{BB962C8B-B14F-4D97-AF65-F5344CB8AC3E}">
        <p14:creationId xmlns:p14="http://schemas.microsoft.com/office/powerpoint/2010/main" val="163406036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bury bodies fast enough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  <a:p>
            <a:r>
              <a:rPr lang="en-US" dirty="0"/>
              <a:t>Cholera flared on immigrant barges and steamboats</a:t>
            </a:r>
          </a:p>
          <a:p>
            <a:pPr lvl="1"/>
            <a:r>
              <a:rPr lang="en-US" dirty="0"/>
              <a:t>So crowded sick could not even lay down</a:t>
            </a:r>
          </a:p>
          <a:p>
            <a:pPr lvl="1"/>
            <a:r>
              <a:rPr lang="en-US" dirty="0"/>
              <a:t>Dead bodies simply dumped over board</a:t>
            </a:r>
          </a:p>
        </p:txBody>
      </p:sp>
    </p:spTree>
    <p:extLst>
      <p:ext uri="{BB962C8B-B14F-4D97-AF65-F5344CB8AC3E}">
        <p14:creationId xmlns:p14="http://schemas.microsoft.com/office/powerpoint/2010/main" val="948589281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out your Dead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bury bodies fast enough</a:t>
            </a:r>
          </a:p>
          <a:p>
            <a:r>
              <a:rPr lang="en-US" dirty="0"/>
              <a:t>Carcasses of dead animals posed significant problem</a:t>
            </a:r>
          </a:p>
          <a:p>
            <a:pPr lvl="1"/>
            <a:r>
              <a:rPr lang="en-US" dirty="0"/>
              <a:t>Bone boilers shut down; carcasses and offal dumped in rivers</a:t>
            </a:r>
          </a:p>
          <a:p>
            <a:r>
              <a:rPr lang="en-US" dirty="0"/>
              <a:t>Cholera flared on immigrant barges and steamboats</a:t>
            </a:r>
          </a:p>
          <a:p>
            <a:r>
              <a:rPr lang="en-US" dirty="0"/>
              <a:t>Death toll between 10 – 50 % of city populations</a:t>
            </a:r>
          </a:p>
        </p:txBody>
      </p:sp>
    </p:spTree>
    <p:extLst>
      <p:ext uri="{BB962C8B-B14F-4D97-AF65-F5344CB8AC3E}">
        <p14:creationId xmlns:p14="http://schemas.microsoft.com/office/powerpoint/2010/main" val="3221398917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God’s 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Cholera as an inescapable and inevitable consequence of sin</a:t>
            </a:r>
          </a:p>
          <a:p>
            <a:pPr lvl="1"/>
            <a:r>
              <a:rPr lang="en-US" dirty="0"/>
              <a:t>Intemperance, impudence, and filthiness</a:t>
            </a:r>
          </a:p>
          <a:p>
            <a:pPr lvl="1"/>
            <a:r>
              <a:rPr lang="en-US" dirty="0"/>
              <a:t>Divine justice – like the flood</a:t>
            </a:r>
          </a:p>
          <a:p>
            <a:r>
              <a:rPr lang="en-US" dirty="0"/>
              <a:t>Reality of disease seems to bear this out</a:t>
            </a:r>
          </a:p>
          <a:p>
            <a:pPr lvl="1"/>
            <a:r>
              <a:rPr lang="en-US" dirty="0"/>
              <a:t>Cholera hits mostly prostitutes, drunks, and low people</a:t>
            </a:r>
          </a:p>
          <a:p>
            <a:r>
              <a:rPr lang="en-US" dirty="0"/>
              <a:t>To die of cholera was to die in suspicious circumstances</a:t>
            </a:r>
          </a:p>
        </p:txBody>
      </p:sp>
    </p:spTree>
    <p:extLst>
      <p:ext uri="{BB962C8B-B14F-4D97-AF65-F5344CB8AC3E}">
        <p14:creationId xmlns:p14="http://schemas.microsoft.com/office/powerpoint/2010/main" val="2150268420"/>
      </p:ext>
    </p:extLst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God’s 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Cholera as an inescapable and inevitable consequence of sin</a:t>
            </a:r>
          </a:p>
          <a:p>
            <a:r>
              <a:rPr lang="en-US" dirty="0"/>
              <a:t>Reality of disease seems to bear this out</a:t>
            </a:r>
          </a:p>
          <a:p>
            <a:pPr lvl="1"/>
            <a:r>
              <a:rPr lang="en-US" dirty="0"/>
              <a:t>Cholera hits mostly prostitutes, drunks, and low people</a:t>
            </a:r>
          </a:p>
          <a:p>
            <a:r>
              <a:rPr lang="en-US" dirty="0"/>
              <a:t>To die of cholera was to die in suspicious circumstances</a:t>
            </a:r>
          </a:p>
          <a:p>
            <a:r>
              <a:rPr lang="en-US" dirty="0"/>
              <a:t>Proclamations for Days of Prayer and fasting</a:t>
            </a:r>
          </a:p>
        </p:txBody>
      </p:sp>
    </p:spTree>
    <p:extLst>
      <p:ext uri="{BB962C8B-B14F-4D97-AF65-F5344CB8AC3E}">
        <p14:creationId xmlns:p14="http://schemas.microsoft.com/office/powerpoint/2010/main" val="3950736409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Man’s Injustice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Cholera revealed the extent of misery and poverty in America</a:t>
            </a:r>
          </a:p>
          <a:p>
            <a:r>
              <a:rPr lang="en-US" dirty="0"/>
              <a:t>Worst Sufferers</a:t>
            </a:r>
          </a:p>
          <a:p>
            <a:pPr lvl="1"/>
            <a:r>
              <a:rPr lang="en-US" dirty="0"/>
              <a:t>African-Americans</a:t>
            </a:r>
          </a:p>
          <a:p>
            <a:pPr lvl="1"/>
            <a:r>
              <a:rPr lang="en-US" dirty="0"/>
              <a:t>New Immigrants, especially Irish</a:t>
            </a:r>
          </a:p>
          <a:p>
            <a:r>
              <a:rPr lang="en-US" dirty="0"/>
              <a:t>Radicals advocate end of poverty and ignorance to get rid of future epidemics</a:t>
            </a:r>
          </a:p>
        </p:txBody>
      </p:sp>
    </p:spTree>
    <p:extLst>
      <p:ext uri="{BB962C8B-B14F-4D97-AF65-F5344CB8AC3E}">
        <p14:creationId xmlns:p14="http://schemas.microsoft.com/office/powerpoint/2010/main" val="1281386114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Dumbbell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661605"/>
            <a:ext cx="6050420" cy="4586796"/>
          </a:xfrm>
        </p:spPr>
      </p:pic>
    </p:spTree>
    <p:extLst>
      <p:ext uri="{BB962C8B-B14F-4D97-AF65-F5344CB8AC3E}">
        <p14:creationId xmlns:p14="http://schemas.microsoft.com/office/powerpoint/2010/main" val="2576440278"/>
      </p:ext>
    </p:extLst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Profession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773936"/>
            <a:ext cx="5715000" cy="4623816"/>
          </a:xfrm>
        </p:spPr>
        <p:txBody>
          <a:bodyPr/>
          <a:lstStyle/>
          <a:p>
            <a:r>
              <a:rPr lang="en-US" dirty="0"/>
              <a:t>Doctors not well respected in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Medical schools were open to anyone who could pay tuition</a:t>
            </a:r>
          </a:p>
          <a:p>
            <a:pPr lvl="1"/>
            <a:r>
              <a:rPr lang="en-US" dirty="0"/>
              <a:t>Unable to cure most diseases</a:t>
            </a:r>
          </a:p>
          <a:p>
            <a:pPr lvl="1"/>
            <a:r>
              <a:rPr lang="en-US" dirty="0"/>
              <a:t>Cure was worse than the disease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resurrectionists</a:t>
            </a:r>
            <a:r>
              <a:rPr lang="en-US" dirty="0"/>
              <a:t>” – grave robbing</a:t>
            </a:r>
          </a:p>
          <a:p>
            <a:pPr lvl="2"/>
            <a:r>
              <a:rPr lang="en-US" dirty="0"/>
              <a:t>Burke and Hare murders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676401"/>
            <a:ext cx="2114550" cy="3571875"/>
          </a:xfrm>
        </p:spPr>
      </p:pic>
    </p:spTree>
    <p:extLst>
      <p:ext uri="{BB962C8B-B14F-4D97-AF65-F5344CB8AC3E}">
        <p14:creationId xmlns:p14="http://schemas.microsoft.com/office/powerpoint/2010/main" val="3837621020"/>
      </p:ext>
    </p:extLst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Profession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Unable to prevent or cure Cholera	</a:t>
            </a:r>
          </a:p>
          <a:p>
            <a:pPr lvl="1"/>
            <a:r>
              <a:rPr lang="en-US" dirty="0"/>
              <a:t>hurt already damaged reputation</a:t>
            </a:r>
          </a:p>
          <a:p>
            <a:pPr lvl="1"/>
            <a:r>
              <a:rPr lang="en-US" dirty="0"/>
              <a:t>People would avoid doctors</a:t>
            </a:r>
          </a:p>
          <a:p>
            <a:r>
              <a:rPr lang="en-US" dirty="0"/>
              <a:t>Pre-disposing causes &amp; Miasma</a:t>
            </a:r>
          </a:p>
          <a:p>
            <a:r>
              <a:rPr lang="en-US" dirty="0"/>
              <a:t>Accepted Treatments of the day</a:t>
            </a:r>
          </a:p>
          <a:p>
            <a:pPr lvl="1"/>
            <a:r>
              <a:rPr lang="en-US" dirty="0"/>
              <a:t>Bloodletting</a:t>
            </a:r>
          </a:p>
          <a:p>
            <a:pPr lvl="1"/>
            <a:r>
              <a:rPr lang="en-US" dirty="0"/>
              <a:t>Laudanum (tincture of opium)</a:t>
            </a:r>
          </a:p>
          <a:p>
            <a:pPr lvl="1"/>
            <a:r>
              <a:rPr lang="en-US" dirty="0"/>
              <a:t>Tobacco smoke enema</a:t>
            </a:r>
          </a:p>
          <a:p>
            <a:pPr lvl="1"/>
            <a:r>
              <a:rPr lang="en-US" dirty="0"/>
              <a:t>Plugging rectum with beeswax or oilcloth</a:t>
            </a:r>
          </a:p>
        </p:txBody>
      </p:sp>
    </p:spTree>
    <p:extLst>
      <p:ext uri="{BB962C8B-B14F-4D97-AF65-F5344CB8AC3E}">
        <p14:creationId xmlns:p14="http://schemas.microsoft.com/office/powerpoint/2010/main" val="2686109035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5502"/>
            <a:ext cx="4987682" cy="6251498"/>
          </a:xfrm>
        </p:spPr>
      </p:pic>
    </p:spTree>
    <p:extLst>
      <p:ext uri="{BB962C8B-B14F-4D97-AF65-F5344CB8AC3E}">
        <p14:creationId xmlns:p14="http://schemas.microsoft.com/office/powerpoint/2010/main" val="2828610908"/>
      </p:ext>
    </p:extLst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Quacks and Patent Medicines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Quacks and home remedies flourished</a:t>
            </a:r>
          </a:p>
          <a:p>
            <a:r>
              <a:rPr lang="en-US" dirty="0"/>
              <a:t>Newspapers printing remedies were quickly sold out</a:t>
            </a:r>
          </a:p>
          <a:p>
            <a:r>
              <a:rPr lang="en-US" dirty="0"/>
              <a:t>Drug stores circulated handbills</a:t>
            </a:r>
          </a:p>
          <a:p>
            <a:r>
              <a:rPr lang="en-US" dirty="0"/>
              <a:t>Cholera specific medicines quickly concocted and sold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88083"/>
      </p:ext>
    </p:extLst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96" y="0"/>
            <a:ext cx="4178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7848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18970"/>
            <a:ext cx="3486912" cy="2840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66763"/>
            <a:ext cx="33909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9397"/>
      </p:ext>
    </p:extLst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Sanitation Reform</a:t>
            </a:r>
          </a:p>
        </p:txBody>
      </p:sp>
    </p:spTree>
    <p:extLst>
      <p:ext uri="{BB962C8B-B14F-4D97-AF65-F5344CB8AC3E}">
        <p14:creationId xmlns:p14="http://schemas.microsoft.com/office/powerpoint/2010/main" val="3174389260"/>
      </p:ext>
    </p:extLst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John Snow and the Broad Street Pump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</p:spTree>
    <p:extLst>
      <p:ext uri="{BB962C8B-B14F-4D97-AF65-F5344CB8AC3E}">
        <p14:creationId xmlns:p14="http://schemas.microsoft.com/office/powerpoint/2010/main" val="2797528905"/>
      </p:ext>
    </p:extLst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Snow and the Broad Street Pump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773936"/>
            <a:ext cx="4343400" cy="4623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Pioneer in anesthesiology </a:t>
            </a:r>
          </a:p>
          <a:p>
            <a:r>
              <a:rPr lang="en-US" dirty="0"/>
              <a:t>Practiced in </a:t>
            </a:r>
            <a:r>
              <a:rPr lang="en-US" dirty="0" err="1"/>
              <a:t>Soho</a:t>
            </a:r>
            <a:r>
              <a:rPr lang="en-US" dirty="0"/>
              <a:t> during Cholera Epidemics</a:t>
            </a:r>
          </a:p>
          <a:p>
            <a:r>
              <a:rPr lang="en-US" dirty="0"/>
              <a:t>Began statistical survey of the disease</a:t>
            </a:r>
          </a:p>
          <a:p>
            <a:pPr lvl="1"/>
            <a:r>
              <a:rPr lang="en-US" dirty="0"/>
              <a:t>Ghost Map</a:t>
            </a:r>
          </a:p>
          <a:p>
            <a:r>
              <a:rPr lang="en-US" dirty="0"/>
              <a:t>Determined that cholera was spread by contaminated water at Broad Street pump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0310"/>
      </p:ext>
    </p:extLst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44450"/>
            <a:ext cx="5067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2962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dirty="0"/>
              <a:t>Tenements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Dramatic population growth; Immigrants arrived faster than ability to build housing</a:t>
            </a:r>
          </a:p>
          <a:p>
            <a:pPr>
              <a:lnSpc>
                <a:spcPct val="90000"/>
              </a:lnSpc>
            </a:pPr>
            <a:r>
              <a:rPr lang="en-US" dirty="0"/>
              <a:t>Apartments crammed in more people than designed to house; known as Tenements</a:t>
            </a:r>
          </a:p>
          <a:p>
            <a:pPr>
              <a:lnSpc>
                <a:spcPct val="90000"/>
              </a:lnSpc>
            </a:pPr>
            <a:r>
              <a:rPr lang="en-US" dirty="0"/>
              <a:t>House working class and immigrants</a:t>
            </a:r>
          </a:p>
          <a:p>
            <a:pPr>
              <a:lnSpc>
                <a:spcPct val="90000"/>
              </a:lnSpc>
            </a:pPr>
            <a:r>
              <a:rPr lang="en-US" dirty="0"/>
              <a:t>James Ware and dumbbell design (Old Law)</a:t>
            </a:r>
          </a:p>
          <a:p>
            <a:pPr>
              <a:lnSpc>
                <a:spcPct val="90000"/>
              </a:lnSpc>
            </a:pPr>
            <a:r>
              <a:rPr lang="en-US" dirty="0"/>
              <a:t>Conceals huge engine of upward mobility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Most immigrants only stayed a short time;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Ghettos created when people locked into tenements due to discrimination</a:t>
            </a:r>
          </a:p>
        </p:txBody>
      </p:sp>
    </p:spTree>
    <p:extLst>
      <p:ext uri="{BB962C8B-B14F-4D97-AF65-F5344CB8AC3E}">
        <p14:creationId xmlns:p14="http://schemas.microsoft.com/office/powerpoint/2010/main" val="165395763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3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801"/>
            <a:ext cx="3562490" cy="462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3400"/>
            <a:ext cx="3143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42082"/>
      </p:ext>
    </p:extLst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Snow’s Map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9295"/>
            <a:ext cx="5631647" cy="5252505"/>
          </a:xfrm>
        </p:spPr>
      </p:pic>
    </p:spTree>
    <p:extLst>
      <p:ext uri="{BB962C8B-B14F-4D97-AF65-F5344CB8AC3E}">
        <p14:creationId xmlns:p14="http://schemas.microsoft.com/office/powerpoint/2010/main" val="1473305054"/>
      </p:ext>
    </p:extLst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Edwin Chadwick</a:t>
            </a:r>
          </a:p>
          <a:p>
            <a:pPr lvl="1"/>
            <a:r>
              <a:rPr lang="en-US" i="1" dirty="0"/>
              <a:t>The Sanitary Condition of the </a:t>
            </a:r>
            <a:r>
              <a:rPr lang="en-US" i="1" dirty="0" err="1"/>
              <a:t>Labouring</a:t>
            </a:r>
            <a:r>
              <a:rPr lang="en-US" i="1" dirty="0"/>
              <a:t> Population</a:t>
            </a:r>
            <a:r>
              <a:rPr lang="en-US" dirty="0"/>
              <a:t> (1842)</a:t>
            </a:r>
          </a:p>
          <a:p>
            <a:r>
              <a:rPr lang="en-US" dirty="0"/>
              <a:t>U.S. Sanitary Commission (1861)</a:t>
            </a:r>
          </a:p>
          <a:p>
            <a:r>
              <a:rPr lang="en-US" dirty="0"/>
              <a:t>George </a:t>
            </a:r>
            <a:r>
              <a:rPr lang="en-US" dirty="0" err="1"/>
              <a:t>Waring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69333"/>
      </p:ext>
    </p:extLst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Tenements and George Warring</a:t>
            </a:r>
          </a:p>
        </p:txBody>
      </p:sp>
      <p:pic>
        <p:nvPicPr>
          <p:cNvPr id="4" name="tjCXISU4pM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09044" y="1676400"/>
            <a:ext cx="86698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59168"/>
      </p:ext>
    </p:extLst>
  </p:cSld>
  <p:clrMapOvr>
    <a:masterClrMapping/>
  </p:clrMapOvr>
  <p:transition advClick="0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Board of Health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1866,  ideas of John Snow were widely accepted by American physicians</a:t>
            </a:r>
          </a:p>
          <a:p>
            <a:r>
              <a:rPr lang="en-US" dirty="0"/>
              <a:t>Metropolitan Board of Health organized</a:t>
            </a:r>
          </a:p>
          <a:p>
            <a:pPr lvl="1"/>
            <a:r>
              <a:rPr lang="en-US" dirty="0"/>
              <a:t>First time an American community organized itself to combat epidemic</a:t>
            </a:r>
          </a:p>
          <a:p>
            <a:r>
              <a:rPr lang="en-US" dirty="0"/>
              <a:t>Began preparing for Cholera</a:t>
            </a:r>
          </a:p>
          <a:p>
            <a:pPr lvl="1"/>
            <a:r>
              <a:rPr lang="en-US" dirty="0"/>
              <a:t>Forced contractors to clean streets</a:t>
            </a:r>
          </a:p>
          <a:p>
            <a:pPr lvl="1"/>
            <a:r>
              <a:rPr lang="en-US" dirty="0"/>
              <a:t>Removed 160,000 tons of manure removed</a:t>
            </a:r>
          </a:p>
          <a:p>
            <a:pPr lvl="1"/>
            <a:r>
              <a:rPr lang="en-US" dirty="0"/>
              <a:t>6,500 privies disinfected</a:t>
            </a:r>
          </a:p>
        </p:txBody>
      </p:sp>
    </p:spTree>
    <p:extLst>
      <p:ext uri="{BB962C8B-B14F-4D97-AF65-F5344CB8AC3E}">
        <p14:creationId xmlns:p14="http://schemas.microsoft.com/office/powerpoint/2010/main" val="2247542249"/>
      </p:ext>
    </p:extLst>
  </p:cSld>
  <p:clrMapOvr>
    <a:masterClrMapping/>
  </p:clrMapOvr>
  <p:transition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Board of Health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1866,  ideas of John Snow were widely accepted by American physicians</a:t>
            </a:r>
          </a:p>
          <a:p>
            <a:r>
              <a:rPr lang="en-US" dirty="0"/>
              <a:t>Metropolitan Board of Health organized</a:t>
            </a:r>
          </a:p>
          <a:p>
            <a:pPr lvl="1"/>
            <a:r>
              <a:rPr lang="en-US" dirty="0"/>
              <a:t>First time an American community organized itself to combat epidemic</a:t>
            </a:r>
          </a:p>
          <a:p>
            <a:r>
              <a:rPr lang="en-US" dirty="0"/>
              <a:t>Began preparing for Cholera</a:t>
            </a:r>
          </a:p>
          <a:p>
            <a:r>
              <a:rPr lang="en-US" dirty="0"/>
              <a:t>Only by such labors could a city protect itself from epidemic</a:t>
            </a:r>
          </a:p>
          <a:p>
            <a:r>
              <a:rPr lang="en-US" dirty="0"/>
              <a:t>Call for similar boards in other cities</a:t>
            </a:r>
          </a:p>
        </p:txBody>
      </p:sp>
    </p:spTree>
    <p:extLst>
      <p:ext uri="{BB962C8B-B14F-4D97-AF65-F5344CB8AC3E}">
        <p14:creationId xmlns:p14="http://schemas.microsoft.com/office/powerpoint/2010/main" val="1375230163"/>
      </p:ext>
    </p:extLst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Gospel of Public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Disease could not be cured, but it could be prevented</a:t>
            </a:r>
          </a:p>
          <a:p>
            <a:r>
              <a:rPr lang="en-US" dirty="0"/>
              <a:t>Clergy also beginning to think in terms of environment</a:t>
            </a:r>
          </a:p>
          <a:p>
            <a:pPr lvl="1"/>
            <a:r>
              <a:rPr lang="en-US" dirty="0"/>
              <a:t>Social Gospel Movement</a:t>
            </a:r>
          </a:p>
          <a:p>
            <a:r>
              <a:rPr lang="en-US" dirty="0"/>
              <a:t>Moralistic causation increasingly rejected by medical science</a:t>
            </a:r>
          </a:p>
          <a:p>
            <a:r>
              <a:rPr lang="en-US" dirty="0"/>
              <a:t>Cholera was the catalyst to the public health movement</a:t>
            </a:r>
          </a:p>
        </p:txBody>
      </p:sp>
    </p:spTree>
    <p:extLst>
      <p:ext uri="{BB962C8B-B14F-4D97-AF65-F5344CB8AC3E}">
        <p14:creationId xmlns:p14="http://schemas.microsoft.com/office/powerpoint/2010/main" val="490887624"/>
      </p:ext>
    </p:extLst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Sanitarians &amp; Public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of preventing disease and promoting health through organized community efforts</a:t>
            </a:r>
          </a:p>
          <a:p>
            <a:r>
              <a:rPr lang="en-US" dirty="0"/>
              <a:t>Private plumbing and cesspools now seen as dangerous</a:t>
            </a:r>
          </a:p>
          <a:p>
            <a:pPr lvl="1"/>
            <a:r>
              <a:rPr lang="en-US" dirty="0"/>
              <a:t>Plumbing leaks sewer gases</a:t>
            </a:r>
          </a:p>
          <a:p>
            <a:r>
              <a:rPr lang="en-US" dirty="0"/>
              <a:t>Advocate for sanitary sewers &amp; cleanliness</a:t>
            </a:r>
          </a:p>
          <a:p>
            <a:pPr lvl="1"/>
            <a:r>
              <a:rPr lang="en-US" dirty="0"/>
              <a:t>Sewage must be carried away from the cities</a:t>
            </a:r>
          </a:p>
          <a:p>
            <a:r>
              <a:rPr lang="en-US" dirty="0"/>
              <a:t>Advocate government regulation and intervention</a:t>
            </a:r>
          </a:p>
          <a:p>
            <a:pPr lvl="1"/>
            <a:r>
              <a:rPr lang="en-US" dirty="0"/>
              <a:t>Paves the way for Progressives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60956"/>
      </p:ext>
    </p:extLst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Paradigm: a worldview underlying the theories and methodology of a particular scientific subject</a:t>
            </a:r>
          </a:p>
          <a:p>
            <a:r>
              <a:rPr lang="en-US" dirty="0"/>
              <a:t>Miasma to Germ Theory</a:t>
            </a:r>
          </a:p>
          <a:p>
            <a:pPr lvl="1"/>
            <a:r>
              <a:rPr lang="en-US" dirty="0"/>
              <a:t>John Snow</a:t>
            </a:r>
          </a:p>
          <a:p>
            <a:pPr lvl="1"/>
            <a:r>
              <a:rPr lang="en-US" dirty="0"/>
              <a:t>Louis Pasteur</a:t>
            </a:r>
          </a:p>
          <a:p>
            <a:pPr lvl="1"/>
            <a:r>
              <a:rPr lang="en-US" dirty="0"/>
              <a:t>Robert Koch</a:t>
            </a:r>
          </a:p>
          <a:p>
            <a:r>
              <a:rPr lang="en-US" dirty="0"/>
              <a:t>Sewage Treatment</a:t>
            </a:r>
          </a:p>
        </p:txBody>
      </p:sp>
    </p:spTree>
    <p:extLst>
      <p:ext uri="{BB962C8B-B14F-4D97-AF65-F5344CB8AC3E}">
        <p14:creationId xmlns:p14="http://schemas.microsoft.com/office/powerpoint/2010/main" val="1004145385"/>
      </p:ext>
    </p:extLst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</a:t>
            </a:r>
            <a:r>
              <a:rPr lang="en-US"/>
              <a:t>Wash Your Hands!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7458"/>
            <a:ext cx="3319561" cy="3468942"/>
          </a:xfrm>
        </p:spPr>
      </p:pic>
    </p:spTree>
    <p:extLst>
      <p:ext uri="{BB962C8B-B14F-4D97-AF65-F5344CB8AC3E}">
        <p14:creationId xmlns:p14="http://schemas.microsoft.com/office/powerpoint/2010/main" val="1427371753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Overcrowding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tenements had little or no ventilation</a:t>
            </a:r>
          </a:p>
          <a:p>
            <a:r>
              <a:rPr lang="en-US" dirty="0"/>
              <a:t>Whole families would live in a single room</a:t>
            </a:r>
          </a:p>
          <a:p>
            <a:r>
              <a:rPr lang="en-US" dirty="0"/>
              <a:t>Many lived in basement apartments</a:t>
            </a:r>
          </a:p>
          <a:p>
            <a:pPr lvl="1"/>
            <a:r>
              <a:rPr lang="en-US" dirty="0"/>
              <a:t>Walls a mat of slime, sewage, and moisture</a:t>
            </a:r>
          </a:p>
          <a:p>
            <a:pPr lvl="1"/>
            <a:r>
              <a:rPr lang="en-US" dirty="0"/>
              <a:t>Often flooded with sewage</a:t>
            </a:r>
          </a:p>
          <a:p>
            <a:r>
              <a:rPr lang="en-US" dirty="0"/>
              <a:t>Inadequate privies</a:t>
            </a:r>
          </a:p>
          <a:p>
            <a:pPr lvl="1"/>
            <a:r>
              <a:rPr lang="en-US" dirty="0"/>
              <a:t>Less than 6 </a:t>
            </a:r>
            <a:r>
              <a:rPr lang="en-US" dirty="0" err="1"/>
              <a:t>ft</a:t>
            </a:r>
            <a:r>
              <a:rPr lang="en-US" dirty="0"/>
              <a:t> from building, not connected to sewers</a:t>
            </a:r>
          </a:p>
          <a:p>
            <a:pPr lvl="1"/>
            <a:r>
              <a:rPr lang="en-US" dirty="0"/>
              <a:t>E.g., Two story building housing 102 people with only one privy</a:t>
            </a:r>
          </a:p>
        </p:txBody>
      </p:sp>
    </p:spTree>
    <p:extLst>
      <p:ext uri="{BB962C8B-B14F-4D97-AF65-F5344CB8AC3E}">
        <p14:creationId xmlns:p14="http://schemas.microsoft.com/office/powerpoint/2010/main" val="1641212616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Tenement Privy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Outdoor privy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85841"/>
            <a:ext cx="4040188" cy="287863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Indoor water closet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562082"/>
            <a:ext cx="2514600" cy="3730860"/>
          </a:xfrm>
        </p:spPr>
      </p:pic>
    </p:spTree>
    <p:extLst>
      <p:ext uri="{BB962C8B-B14F-4D97-AF65-F5344CB8AC3E}">
        <p14:creationId xmlns:p14="http://schemas.microsoft.com/office/powerpoint/2010/main" val="109804083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Filth of the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854209"/>
          </a:xfrm>
        </p:spPr>
        <p:txBody>
          <a:bodyPr>
            <a:normAutofit/>
          </a:bodyPr>
          <a:lstStyle/>
          <a:p>
            <a:r>
              <a:rPr lang="en-US" dirty="0"/>
              <a:t>Urban sanitation was little more than water and a broom – if that!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cities were literally stinking, filthy places</a:t>
            </a:r>
          </a:p>
          <a:p>
            <a:pPr lvl="1"/>
            <a:r>
              <a:rPr lang="en-US" dirty="0"/>
              <a:t>Washington’s Revenge – Europeans thought of diarrhea as the “American Disease”</a:t>
            </a:r>
          </a:p>
        </p:txBody>
      </p:sp>
    </p:spTree>
    <p:extLst>
      <p:ext uri="{BB962C8B-B14F-4D97-AF65-F5344CB8AC3E}">
        <p14:creationId xmlns:p14="http://schemas.microsoft.com/office/powerpoint/2010/main" val="1074734516"/>
      </p:ext>
    </p:extLst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2134</Words>
  <Application>Microsoft Office PowerPoint</Application>
  <PresentationFormat>Widescreen</PresentationFormat>
  <Paragraphs>334</Paragraphs>
  <Slides>69</Slides>
  <Notes>17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Aptos</vt:lpstr>
      <vt:lpstr>Arial</vt:lpstr>
      <vt:lpstr>Corbel</vt:lpstr>
      <vt:lpstr>Verdana</vt:lpstr>
      <vt:lpstr>Wingdings</vt:lpstr>
      <vt:lpstr>Wingdings 2</vt:lpstr>
      <vt:lpstr>Wingdings 3</vt:lpstr>
      <vt:lpstr>Module</vt:lpstr>
      <vt:lpstr>Tenements and the Problems of Overcrowding</vt:lpstr>
      <vt:lpstr>Tenements </vt:lpstr>
      <vt:lpstr>Population Growth, Chicago</vt:lpstr>
      <vt:lpstr>Tenements </vt:lpstr>
      <vt:lpstr>Dumbbell Design</vt:lpstr>
      <vt:lpstr>Tenements </vt:lpstr>
      <vt:lpstr>Problems of Overcrowding</vt:lpstr>
      <vt:lpstr>Tenement Privy</vt:lpstr>
      <vt:lpstr>Filth of the City</vt:lpstr>
      <vt:lpstr>Filth of the City</vt:lpstr>
      <vt:lpstr>Miasma and Disease</vt:lpstr>
      <vt:lpstr>What is the greatest Medical Achievement since 1840</vt:lpstr>
      <vt:lpstr>Pooping in America</vt:lpstr>
      <vt:lpstr>Colonial Era</vt:lpstr>
      <vt:lpstr>Chamber Pots</vt:lpstr>
      <vt:lpstr>Chamber Pot Chair/ Close-stool</vt:lpstr>
      <vt:lpstr>Hogarth, The Night</vt:lpstr>
      <vt:lpstr>The Necessary</vt:lpstr>
      <vt:lpstr>Pail Privy</vt:lpstr>
      <vt:lpstr>Rochdale Pail Closet</vt:lpstr>
      <vt:lpstr>The Necessary</vt:lpstr>
      <vt:lpstr>Privy at Montecello</vt:lpstr>
      <vt:lpstr>Privy at Mt Vernon</vt:lpstr>
      <vt:lpstr>What Privacy? </vt:lpstr>
      <vt:lpstr>What Privacy? </vt:lpstr>
      <vt:lpstr>Three-seat Privy at Mt Vernon</vt:lpstr>
      <vt:lpstr>Five-seat Privy at Colonial Williamsburg</vt:lpstr>
      <vt:lpstr>Lady’s Room/Men’s Rooom</vt:lpstr>
      <vt:lpstr>All the Modern Conveniences</vt:lpstr>
      <vt:lpstr>Early Water Closets</vt:lpstr>
      <vt:lpstr>Flush Water Closet</vt:lpstr>
      <vt:lpstr>All the Modern Conveniences</vt:lpstr>
      <vt:lpstr>All the Modern Conveniences</vt:lpstr>
      <vt:lpstr>All the Modern Conveniences</vt:lpstr>
      <vt:lpstr>Household Plumbing</vt:lpstr>
      <vt:lpstr>All the Modern Conveniences</vt:lpstr>
      <vt:lpstr>          The Cholera Years</vt:lpstr>
      <vt:lpstr>Story Time</vt:lpstr>
      <vt:lpstr>PowerPoint Presentation</vt:lpstr>
      <vt:lpstr>Historiography of Cholera</vt:lpstr>
      <vt:lpstr>Classic Disease</vt:lpstr>
      <vt:lpstr>Classic Disease</vt:lpstr>
      <vt:lpstr>Antebellum Cholera Epidemics: 1832 and 1849</vt:lpstr>
      <vt:lpstr>Bring out your Dead</vt:lpstr>
      <vt:lpstr>Bring out your Dead</vt:lpstr>
      <vt:lpstr>Bring out your Dead</vt:lpstr>
      <vt:lpstr>God’s Justice</vt:lpstr>
      <vt:lpstr>God’s Justice</vt:lpstr>
      <vt:lpstr>Man’s Injustice</vt:lpstr>
      <vt:lpstr>Medical Profession</vt:lpstr>
      <vt:lpstr>Medical Profession</vt:lpstr>
      <vt:lpstr>PowerPoint Presentation</vt:lpstr>
      <vt:lpstr>Quacks and Patent Medicines</vt:lpstr>
      <vt:lpstr>PowerPoint Presentation</vt:lpstr>
      <vt:lpstr>PowerPoint Presentation</vt:lpstr>
      <vt:lpstr>The Sanitarians</vt:lpstr>
      <vt:lpstr>John Snow and the Broad Street Pump</vt:lpstr>
      <vt:lpstr>John Snow and the Broad Street Pump</vt:lpstr>
      <vt:lpstr>PowerPoint Presentation</vt:lpstr>
      <vt:lpstr>PowerPoint Presentation</vt:lpstr>
      <vt:lpstr>Snow’s Map</vt:lpstr>
      <vt:lpstr>The Sanitarians</vt:lpstr>
      <vt:lpstr>Tenements and George Warring</vt:lpstr>
      <vt:lpstr>Metropolitan Board of Health</vt:lpstr>
      <vt:lpstr>Metropolitan Board of Health</vt:lpstr>
      <vt:lpstr>Gospel of Public Health</vt:lpstr>
      <vt:lpstr>The Sanitarians &amp; Public Health</vt:lpstr>
      <vt:lpstr>Paradigm Shift</vt:lpstr>
      <vt:lpstr>Now Wash Your Hands!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Austin</dc:creator>
  <cp:lastModifiedBy>Steve Austin</cp:lastModifiedBy>
  <cp:revision>1</cp:revision>
  <dcterms:created xsi:type="dcterms:W3CDTF">2026-01-31T18:01:59Z</dcterms:created>
  <dcterms:modified xsi:type="dcterms:W3CDTF">2026-01-31T18:07:07Z</dcterms:modified>
</cp:coreProperties>
</file>